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8"/>
  </p:notesMasterIdLst>
  <p:sldIdLst>
    <p:sldId id="454" r:id="rId2"/>
    <p:sldId id="496" r:id="rId3"/>
    <p:sldId id="497" r:id="rId4"/>
    <p:sldId id="498" r:id="rId5"/>
    <p:sldId id="501" r:id="rId6"/>
    <p:sldId id="428" r:id="rId7"/>
    <p:sldId id="462" r:id="rId8"/>
    <p:sldId id="463" r:id="rId9"/>
    <p:sldId id="445" r:id="rId10"/>
    <p:sldId id="448" r:id="rId11"/>
    <p:sldId id="451" r:id="rId12"/>
    <p:sldId id="259" r:id="rId13"/>
    <p:sldId id="261" r:id="rId14"/>
    <p:sldId id="262" r:id="rId15"/>
    <p:sldId id="263" r:id="rId16"/>
    <p:sldId id="499" r:id="rId17"/>
    <p:sldId id="264" r:id="rId18"/>
    <p:sldId id="265" r:id="rId19"/>
    <p:sldId id="274" r:id="rId20"/>
    <p:sldId id="267" r:id="rId21"/>
    <p:sldId id="500" r:id="rId22"/>
    <p:sldId id="502" r:id="rId23"/>
    <p:sldId id="503" r:id="rId24"/>
    <p:sldId id="504" r:id="rId25"/>
    <p:sldId id="505" r:id="rId26"/>
    <p:sldId id="506" r:id="rId27"/>
    <p:sldId id="268" r:id="rId28"/>
    <p:sldId id="269" r:id="rId29"/>
    <p:sldId id="270" r:id="rId30"/>
    <p:sldId id="271" r:id="rId31"/>
    <p:sldId id="272" r:id="rId32"/>
    <p:sldId id="276" r:id="rId33"/>
    <p:sldId id="278" r:id="rId34"/>
    <p:sldId id="279" r:id="rId35"/>
    <p:sldId id="281" r:id="rId36"/>
    <p:sldId id="282" r:id="rId3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CD08D-4ED0-A640-BE4C-339FD49D46EE}" v="2" dt="2021-05-19T02:48:39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B9ACD08D-4ED0-A640-BE4C-339FD49D46EE}"/>
    <pc:docChg chg="addSld modSld">
      <pc:chgData name="Khattab, Sherif" userId="c83b1e15-36f3-4f46-aceb-05aac24c545e" providerId="ADAL" clId="{B9ACD08D-4ED0-A640-BE4C-339FD49D46EE}" dt="2021-05-19T02:48:39.352" v="1"/>
      <pc:docMkLst>
        <pc:docMk/>
      </pc:docMkLst>
      <pc:sldChg chg="add">
        <pc:chgData name="Khattab, Sherif" userId="c83b1e15-36f3-4f46-aceb-05aac24c545e" providerId="ADAL" clId="{B9ACD08D-4ED0-A640-BE4C-339FD49D46EE}" dt="2021-05-19T02:48:23.004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B9ACD08D-4ED0-A640-BE4C-339FD49D46EE}" dt="2021-05-19T02:48:39.352" v="1"/>
        <pc:sldMkLst>
          <pc:docMk/>
          <pc:sldMk cId="2968827045" sldId="501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924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033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6BBF61AC-9675-4DE0-97B3-F33B7A218B95}" type="slidenum">
              <a:rPr lang="en-GB" altLang="en-US" smtClean="0"/>
              <a:pPr/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70763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7437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96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2737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248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4571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391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449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375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581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461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6AD9C-E09D-4F9C-82D0-2797CCDADE33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046724-35FC-41CF-85CE-A7F441DB2398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88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56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32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167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2020-2021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CACDF-5DF3-7143-8765-F37AE4FC16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49A-B738-4149-9B1D-0D39B96A4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Batch system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Time-shared systems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user programs </a:t>
            </a:r>
            <a:r>
              <a:rPr lang="en-US" altLang="en-US">
                <a:ea typeface="MS PGothic" charset="-128"/>
              </a:rPr>
              <a:t>or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tasks</a:t>
            </a: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</a:t>
            </a:r>
            <a:r>
              <a:rPr lang="en-US" altLang="en-US">
                <a:ea typeface="MS PGothic" charset="-128"/>
              </a:rPr>
              <a:t> – a program in execution; process execution must progress in sequential fashion</a:t>
            </a:r>
          </a:p>
          <a:p>
            <a:r>
              <a:rPr lang="en-US" altLang="en-US">
                <a:ea typeface="MS PGothic" charset="-128"/>
              </a:rPr>
              <a:t>Multiple parts</a:t>
            </a:r>
          </a:p>
          <a:p>
            <a:pPr lvl="1"/>
            <a:r>
              <a:rPr lang="en-US" altLang="en-US">
                <a:ea typeface="MS PGothic" charset="-128"/>
              </a:rPr>
              <a:t>The program code, 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text section</a:t>
            </a:r>
          </a:p>
          <a:p>
            <a:pPr lvl="1"/>
            <a:r>
              <a:rPr lang="en-US" altLang="en-US">
                <a:ea typeface="MS PGothic" charset="-128"/>
              </a:rPr>
              <a:t>Current activity including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 program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counter</a:t>
            </a:r>
            <a:r>
              <a:rPr lang="en-US" altLang="en-US">
                <a:ea typeface="MS PGothic" charset="-128"/>
              </a:rPr>
              <a:t>, processor registers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temporary data</a:t>
            </a:r>
          </a:p>
          <a:p>
            <a:pPr lvl="2"/>
            <a:r>
              <a:rPr lang="en-US" altLang="en-US">
                <a:ea typeface="MS PGothic" charset="-128"/>
              </a:rPr>
              <a:t>Function parameters, return addresses, local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Data section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global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Heap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03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99" y="1382440"/>
            <a:ext cx="3209362" cy="50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4142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As a process executes, it changes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state</a:t>
            </a:r>
          </a:p>
          <a:p>
            <a:pPr lvl="1"/>
            <a:r>
              <a:rPr lang="en-US" altLang="en-US" b="1">
                <a:ea typeface="MS PGothic" charset="-128"/>
              </a:rPr>
              <a:t>new</a:t>
            </a:r>
            <a:r>
              <a:rPr lang="en-US" altLang="en-US">
                <a:ea typeface="MS PGothic" charset="-128"/>
              </a:rPr>
              <a:t>:  The process is being created</a:t>
            </a:r>
          </a:p>
          <a:p>
            <a:pPr lvl="1"/>
            <a:r>
              <a:rPr lang="en-US" altLang="en-US" b="1">
                <a:ea typeface="MS PGothic" charset="-128"/>
              </a:rPr>
              <a:t>running</a:t>
            </a:r>
            <a:r>
              <a:rPr lang="en-US" altLang="en-US">
                <a:ea typeface="MS PGothic" charset="-128"/>
              </a:rPr>
              <a:t>:  Instructions are being executed</a:t>
            </a:r>
          </a:p>
          <a:p>
            <a:pPr lvl="1"/>
            <a:r>
              <a:rPr lang="en-US" altLang="en-US" b="1">
                <a:ea typeface="MS PGothic" charset="-128"/>
              </a:rPr>
              <a:t>waiting</a:t>
            </a:r>
            <a:r>
              <a:rPr lang="en-US" altLang="en-US">
                <a:ea typeface="MS PGothic" charset="-128"/>
              </a:rPr>
              <a:t>:  The process is waiting for some event to occur</a:t>
            </a:r>
          </a:p>
          <a:p>
            <a:pPr lvl="1"/>
            <a:r>
              <a:rPr lang="en-US" altLang="en-US" b="1">
                <a:ea typeface="MS PGothic" charset="-128"/>
              </a:rPr>
              <a:t>ready</a:t>
            </a:r>
            <a:r>
              <a:rPr lang="en-US" altLang="en-US">
                <a:ea typeface="MS PGothic" charset="-128"/>
              </a:rPr>
              <a:t>:  The process is waiting to be assigned to a processor</a:t>
            </a:r>
          </a:p>
          <a:p>
            <a:pPr lvl="1"/>
            <a:r>
              <a:rPr lang="en-US" altLang="en-US" b="1">
                <a:ea typeface="MS PGothic" charset="-128"/>
              </a:rPr>
              <a:t>terminated</a:t>
            </a:r>
            <a:r>
              <a:rPr lang="en-US" altLang="en-US">
                <a:ea typeface="MS PGothic" charset="-128"/>
              </a:rPr>
              <a:t>:  The process has finished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6417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Diagram of Process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158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8916C-EB69-4667-AF1A-9D1E33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Control Block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DCB91-BB57-484C-BE54-78DE0A0A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/>
              <a:t>``Active entities are data structures when viewed from a lower level.’’ </a:t>
            </a:r>
          </a:p>
          <a:p>
            <a:pPr marL="457200" lvl="1" indent="0">
              <a:buNone/>
            </a:pPr>
            <a:r>
              <a:rPr lang="en-US"/>
              <a:t>			Raphael Finkel, University of Kentucky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57395-80CF-454D-82A9-F5F4F0CB1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E35F-467A-44E9-B1C6-51C6D0F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634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(also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 control block</a:t>
            </a:r>
            <a:r>
              <a:rPr lang="en-US" altLang="en-US">
                <a:ea typeface="MS PGothic" charset="-128"/>
              </a:rPr>
              <a:t>)</a:t>
            </a:r>
          </a:p>
          <a:p>
            <a:r>
              <a:rPr lang="en-US" altLang="en-US">
                <a:ea typeface="MS PGothic" charset="-128"/>
              </a:rPr>
              <a:t>Process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state</a:t>
            </a:r>
            <a:r>
              <a:rPr lang="en-US" altLang="en-US">
                <a:ea typeface="MS PGothic" charset="-128"/>
              </a:rPr>
              <a:t> – running, waiting, </a:t>
            </a:r>
            <a:r>
              <a:rPr lang="en-US" altLang="en-US" err="1">
                <a:ea typeface="MS PGothic" charset="-128"/>
              </a:rPr>
              <a:t>etc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execute next 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registers</a:t>
            </a:r>
            <a:r>
              <a:rPr lang="en-US" altLang="en-US">
                <a:ea typeface="MS PGothic" charset="-128"/>
              </a:rPr>
              <a:t> – contents of all process-centric registers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scheduling</a:t>
            </a:r>
            <a:r>
              <a:rPr lang="en-US" altLang="en-US">
                <a:ea typeface="MS PGothic" charset="-128"/>
              </a:rPr>
              <a:t> information- priorities, scheduling queue pointers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Memory-management</a:t>
            </a:r>
            <a:r>
              <a:rPr lang="en-US" altLang="en-US">
                <a:ea typeface="MS PGothic" charset="-128"/>
              </a:rPr>
              <a:t> information – memory allocated to the process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Accounting</a:t>
            </a:r>
            <a:r>
              <a:rPr lang="en-US" altLang="en-US">
                <a:ea typeface="MS PGothic" charset="-128"/>
              </a:rPr>
              <a:t> information – CPU used, clock time elapsed since start, time limits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I/O</a:t>
            </a:r>
            <a:r>
              <a:rPr lang="en-US" altLang="en-US">
                <a:ea typeface="MS PGothic" charset="-128"/>
              </a:rPr>
              <a:t> status information – I/O devices allocated to process, list of open files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315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" y="862375"/>
            <a:ext cx="9136389" cy="613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130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 the state </a:t>
            </a:r>
            <a:r>
              <a:rPr lang="en-US" altLang="en-US">
                <a:ea typeface="MS PGothic" charset="-128"/>
              </a:rPr>
              <a:t>of the old process and load the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saved state </a:t>
            </a:r>
            <a:r>
              <a:rPr lang="en-US" altLang="en-US">
                <a:ea typeface="MS PGothic" charset="-128"/>
              </a:rPr>
              <a:t>for the new process via a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switch</a:t>
            </a:r>
            <a:endParaRPr lang="en-US" altLang="en-US">
              <a:ea typeface="MS PGothic" charset="-128"/>
            </a:endParaRP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</a:t>
            </a:r>
            <a:r>
              <a:rPr lang="en-US" altLang="en-US">
                <a:ea typeface="MS PGothic" charset="-128"/>
              </a:rPr>
              <a:t>of a process represented in the PCB</a:t>
            </a:r>
          </a:p>
          <a:p>
            <a:r>
              <a:rPr lang="en-US" altLang="en-US">
                <a:ea typeface="MS PGothic" charset="-128"/>
              </a:rPr>
              <a:t>Context-switch time is overhead; the system does no useful work while switching</a:t>
            </a:r>
          </a:p>
          <a:p>
            <a:pPr lvl="1"/>
            <a:r>
              <a:rPr lang="en-US" altLang="en-US">
                <a:ea typeface="MS PGothic" charset="-128"/>
              </a:rPr>
              <a:t>The more complex the OS and the PCB </a:t>
            </a:r>
            <a:r>
              <a:rPr lang="en-US" altLang="en-US">
                <a:ea typeface="MS PGothic" charset="-128"/>
                <a:sym typeface="Wingdings" charset="2"/>
              </a:rPr>
              <a:t> the </a:t>
            </a:r>
            <a:r>
              <a:rPr lang="en-US" altLang="en-US">
                <a:ea typeface="MS PGothic" charset="-128"/>
              </a:rPr>
              <a:t>longer the context switch</a:t>
            </a:r>
          </a:p>
          <a:p>
            <a:r>
              <a:rPr lang="en-US" altLang="en-US">
                <a:ea typeface="MS PGothic" charset="-128"/>
              </a:rPr>
              <a:t>Time dependent on hardware support</a:t>
            </a:r>
          </a:p>
          <a:p>
            <a:pPr lvl="1"/>
            <a:r>
              <a:rPr lang="en-US" altLang="en-US">
                <a:ea typeface="MS PGothic" charset="-128"/>
              </a:rPr>
              <a:t>Some hardware provides multiple sets of registers per CPU </a:t>
            </a:r>
            <a:r>
              <a:rPr lang="en-US" altLang="en-US">
                <a:ea typeface="MS PGothic" charset="-128"/>
                <a:sym typeface="Wingdings" charset="2"/>
              </a:rPr>
              <a:t></a:t>
            </a:r>
            <a:r>
              <a:rPr lang="en-US" altLang="en-US">
                <a:ea typeface="MS PGothic" charset="-128"/>
              </a:rPr>
              <a:t> multiple contexts loaded at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30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0 and Lab 1 have been posted</a:t>
            </a:r>
          </a:p>
          <a:p>
            <a:r>
              <a:rPr lang="en-US" dirty="0"/>
              <a:t>Homework 1 will be posted this Friday</a:t>
            </a:r>
          </a:p>
          <a:p>
            <a:r>
              <a:rPr lang="en-US" dirty="0"/>
              <a:t>Recitations start this week</a:t>
            </a:r>
          </a:p>
          <a:p>
            <a:r>
              <a:rPr lang="en-US" dirty="0"/>
              <a:t>Tophat questions assigned as homework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Representation in Linux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Represented by the C structure </a:t>
            </a:r>
            <a:r>
              <a:rPr lang="en-US" altLang="en-US" err="1">
                <a:latin typeface="Courier New" charset="0"/>
                <a:ea typeface="MS PGothic" charset="-128"/>
              </a:rPr>
              <a:t>task_struct</a:t>
            </a:r>
            <a:endParaRPr lang="en-US" altLang="en-US"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</a:pPr>
            <a:br>
              <a:rPr lang="en-US" altLang="en-US">
                <a:latin typeface="Courier New" charset="0"/>
                <a:ea typeface="MS PGothic" charset="-128"/>
              </a:rPr>
            </a:br>
            <a:r>
              <a:rPr lang="en-US" altLang="en-US" sz="1764" err="1">
                <a:latin typeface="Courier New" charset="0"/>
                <a:ea typeface="MS PGothic" charset="-128"/>
              </a:rPr>
              <a:t>pid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t_pid</a:t>
            </a:r>
            <a:r>
              <a:rPr lang="en-US" altLang="en-US" sz="1764">
                <a:latin typeface="Courier New" charset="0"/>
                <a:ea typeface="MS PGothic" charset="-128"/>
              </a:rPr>
              <a:t>; /* process identifier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>
                <a:latin typeface="Courier New" charset="0"/>
                <a:ea typeface="MS PGothic" charset="-128"/>
              </a:rPr>
              <a:t>long state; /* state of the process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>
                <a:latin typeface="Courier New" charset="0"/>
                <a:ea typeface="MS PGothic" charset="-128"/>
              </a:rPr>
              <a:t>unsigned </a:t>
            </a:r>
            <a:r>
              <a:rPr lang="en-US" altLang="en-US" sz="1764" err="1">
                <a:latin typeface="Courier New" charset="0"/>
                <a:ea typeface="MS PGothic" charset="-128"/>
              </a:rPr>
              <a:t>int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time_slice</a:t>
            </a:r>
            <a:r>
              <a:rPr lang="en-US" altLang="en-US" sz="1764">
                <a:latin typeface="Courier New" charset="0"/>
                <a:ea typeface="MS PGothic" charset="-128"/>
              </a:rPr>
              <a:t> /* scheduling information */ </a:t>
            </a:r>
            <a:br>
              <a:rPr lang="en-US" altLang="en-US" sz="1764">
                <a:latin typeface="Courier New" charset="0"/>
                <a:ea typeface="MS PGothic" charset="-128"/>
              </a:rPr>
            </a:br>
            <a:r>
              <a:rPr lang="en-US" altLang="en-US" sz="1764" err="1">
                <a:latin typeface="Courier New" charset="0"/>
                <a:ea typeface="MS PGothic" charset="-128"/>
              </a:rPr>
              <a:t>struct</a:t>
            </a:r>
            <a:r>
              <a:rPr lang="en-US" altLang="en-US" sz="1764">
                <a:latin typeface="Courier New" charset="0"/>
                <a:ea typeface="MS PGothic" charset="-128"/>
              </a:rPr>
              <a:t> </a:t>
            </a:r>
            <a:r>
              <a:rPr lang="en-US" altLang="en-US" sz="1764" err="1">
                <a:latin typeface="Courier New" charset="0"/>
                <a:ea typeface="MS PGothic" charset="-128"/>
              </a:rPr>
              <a:t>task_struct</a:t>
            </a:r>
            <a:r>
              <a:rPr lang="en-US" altLang="en-US" sz="1764">
                <a:latin typeface="Courier New" charset="0"/>
                <a:ea typeface="MS PGothic" charset="-128"/>
              </a:rPr>
              <a:t> *parent; /* this process</a:t>
            </a:r>
            <a:r>
              <a:rPr lang="ja-JP" altLang="en-US" sz="1764">
                <a:latin typeface="Courier New" charset="0"/>
                <a:ea typeface="MS PGothic" charset="-128"/>
              </a:rPr>
              <a:t>’</a:t>
            </a:r>
            <a:r>
              <a:rPr lang="en-US" altLang="ja-JP" sz="1764">
                <a:latin typeface="Courier New" charset="0"/>
                <a:ea typeface="MS PGothic" charset="-128"/>
              </a:rPr>
              <a:t>s parent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list_head</a:t>
            </a:r>
            <a:r>
              <a:rPr lang="en-US" altLang="ja-JP" sz="1764">
                <a:latin typeface="Courier New" charset="0"/>
                <a:ea typeface="MS PGothic" charset="-128"/>
              </a:rPr>
              <a:t> children; /* this process</a:t>
            </a:r>
            <a:r>
              <a:rPr lang="ja-JP" altLang="en-US" sz="1764">
                <a:latin typeface="Courier New" charset="0"/>
                <a:ea typeface="MS PGothic" charset="-128"/>
              </a:rPr>
              <a:t>’</a:t>
            </a:r>
            <a:r>
              <a:rPr lang="en-US" altLang="ja-JP" sz="1764">
                <a:latin typeface="Courier New" charset="0"/>
                <a:ea typeface="MS PGothic" charset="-128"/>
              </a:rPr>
              <a:t>s children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files_struct</a:t>
            </a:r>
            <a:r>
              <a:rPr lang="en-US" altLang="ja-JP" sz="1764">
                <a:latin typeface="Courier New" charset="0"/>
                <a:ea typeface="MS PGothic" charset="-128"/>
              </a:rPr>
              <a:t> *files; /* list of open files */ </a:t>
            </a:r>
            <a:br>
              <a:rPr lang="en-US" altLang="ja-JP" sz="1764">
                <a:latin typeface="Courier New" charset="0"/>
                <a:ea typeface="MS PGothic" charset="-128"/>
              </a:rPr>
            </a:br>
            <a:r>
              <a:rPr lang="en-US" altLang="ja-JP" sz="1764" err="1">
                <a:latin typeface="Courier New" charset="0"/>
                <a:ea typeface="MS PGothic" charset="-128"/>
              </a:rPr>
              <a:t>struct</a:t>
            </a:r>
            <a:r>
              <a:rPr lang="en-US" altLang="ja-JP" sz="1764">
                <a:latin typeface="Courier New" charset="0"/>
                <a:ea typeface="MS PGothic" charset="-128"/>
              </a:rPr>
              <a:t> </a:t>
            </a:r>
            <a:r>
              <a:rPr lang="en-US" altLang="ja-JP" sz="1764" err="1">
                <a:latin typeface="Courier New" charset="0"/>
                <a:ea typeface="MS PGothic" charset="-128"/>
              </a:rPr>
              <a:t>mm_struct</a:t>
            </a:r>
            <a:r>
              <a:rPr lang="en-US" altLang="ja-JP" sz="1764">
                <a:latin typeface="Courier New" charset="0"/>
                <a:ea typeface="MS PGothic" charset="-128"/>
              </a:rPr>
              <a:t> *mm; /* address space of this process */</a:t>
            </a:r>
            <a:endParaRPr lang="en-US" altLang="en-US" sz="1764">
              <a:latin typeface="Courier New" charset="0"/>
              <a:ea typeface="MS PGothic" charset="-128"/>
            </a:endParaRPr>
          </a:p>
        </p:txBody>
      </p:sp>
      <p:pic>
        <p:nvPicPr>
          <p:cNvPr id="14340" name="Picture 3" descr="C:\Users\as668\Desktop\in-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02" y="4532305"/>
            <a:ext cx="6465971" cy="222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121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60EF-0D9C-3743-8C98-5744EE55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9645-6BAD-5B49-B01C-B9F7DC55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PCB and process table</a:t>
            </a:r>
          </a:p>
          <a:p>
            <a:r>
              <a:rPr lang="en-US"/>
              <a:t>context switching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656E0-C26C-E14A-91D2-E955A3C81C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23D22-E133-BF43-B5B0-50276BF74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01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far 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7551"/>
            <a:ext cx="10096296" cy="6567487"/>
          </a:xfrm>
        </p:spPr>
        <p:txBody>
          <a:bodyPr/>
          <a:lstStyle/>
          <a:p>
            <a:r>
              <a:rPr lang="en-US" dirty="0"/>
              <a:t>Context Switching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22</a:t>
            </a:fld>
            <a:endParaRPr lang="en-GB" alt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0E08C57-E01D-384F-9196-25B8CB70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2" y="1353915"/>
            <a:ext cx="8404413" cy="564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20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0640"/>
            <a:ext cx="10096296" cy="656748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Xv6 code for context switching</a:t>
            </a:r>
          </a:p>
          <a:p>
            <a:r>
              <a:rPr lang="en-US" dirty="0">
                <a:solidFill>
                  <a:schemeClr val="tx1"/>
                </a:solidFill>
              </a:rPr>
              <a:t>Process lifecycle</a:t>
            </a:r>
          </a:p>
          <a:p>
            <a:r>
              <a:rPr lang="en-US" dirty="0">
                <a:solidFill>
                  <a:schemeClr val="tx1"/>
                </a:solidFill>
              </a:rPr>
              <a:t>CPU mode switching in context switching</a:t>
            </a:r>
          </a:p>
          <a:p>
            <a:r>
              <a:rPr lang="en-US" dirty="0">
                <a:solidFill>
                  <a:schemeClr val="tx1"/>
                </a:solidFill>
              </a:rPr>
              <a:t>What is inside PCB</a:t>
            </a:r>
          </a:p>
          <a:p>
            <a:r>
              <a:rPr lang="en-US" dirty="0"/>
              <a:t>Switching register sets in context switching</a:t>
            </a:r>
          </a:p>
          <a:p>
            <a:r>
              <a:rPr lang="en-US" dirty="0"/>
              <a:t>the code plus the diagram side by side</a:t>
            </a:r>
          </a:p>
          <a:p>
            <a:r>
              <a:rPr lang="en-US" dirty="0"/>
              <a:t>Determining when a context switch is actually required - if it's needed between each individual process regardless of user/kernel bit</a:t>
            </a:r>
          </a:p>
          <a:p>
            <a:r>
              <a:rPr lang="en-US" dirty="0" err="1"/>
              <a:t>monotlithic</a:t>
            </a:r>
            <a:r>
              <a:rPr lang="en-US" dirty="0"/>
              <a:t> vs microkernel</a:t>
            </a:r>
          </a:p>
          <a:p>
            <a:pPr lvl="1"/>
            <a:r>
              <a:rPr lang="en-US" dirty="0"/>
              <a:t>Pros and cons</a:t>
            </a:r>
          </a:p>
          <a:p>
            <a:pPr lvl="1"/>
            <a:r>
              <a:rPr lang="en-US" dirty="0"/>
              <a:t>What a microkernel OS would look like in practice</a:t>
            </a:r>
          </a:p>
          <a:p>
            <a:r>
              <a:rPr lang="en-US" dirty="0"/>
              <a:t>the two </a:t>
            </a:r>
            <a:r>
              <a:rPr lang="en-US" dirty="0" err="1"/>
              <a:t>tophat</a:t>
            </a:r>
            <a:r>
              <a:rPr lang="en-US" dirty="0"/>
              <a:t> questions we all got wrong about </a:t>
            </a:r>
            <a:r>
              <a:rPr lang="en-US" i="1" dirty="0"/>
              <a:t>immediately</a:t>
            </a:r>
            <a:r>
              <a:rPr lang="en-US" dirty="0"/>
              <a:t> performing instructions in </a:t>
            </a:r>
            <a:r>
              <a:rPr lang="en-US" dirty="0" err="1"/>
              <a:t>priviledged</a:t>
            </a:r>
            <a:r>
              <a:rPr lang="en-US" dirty="0"/>
              <a:t>/non-</a:t>
            </a:r>
            <a:r>
              <a:rPr lang="en-US" dirty="0" err="1"/>
              <a:t>priviledged</a:t>
            </a:r>
            <a:r>
              <a:rPr lang="en-US" dirty="0"/>
              <a:t> mode</a:t>
            </a:r>
          </a:p>
          <a:p>
            <a:r>
              <a:rPr lang="en-US" dirty="0"/>
              <a:t>How long the context switching takes on average compared to the processes themselves.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38743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493E-E45C-8647-BEDD-D9E73B85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 in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A60D3-4ECC-A04F-B906-628B95B2B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86ED8-A58C-6041-B364-2DB8B6156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AF7AB-FD99-B74C-8A9F-D15C1B74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741590"/>
            <a:ext cx="2572619" cy="3215774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56512773-8057-9642-9FEE-18D32FAC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81" y="4018008"/>
            <a:ext cx="3842138" cy="258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FBA493-4F35-9644-9779-38D7A516CB45}"/>
              </a:ext>
            </a:extLst>
          </p:cNvPr>
          <p:cNvSpPr/>
          <p:nvPr/>
        </p:nvSpPr>
        <p:spPr bwMode="auto">
          <a:xfrm>
            <a:off x="1917700" y="741590"/>
            <a:ext cx="4229582" cy="610371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F8F1F-BA02-3849-BE82-C07358D52B0E}"/>
              </a:ext>
            </a:extLst>
          </p:cNvPr>
          <p:cNvSpPr txBox="1"/>
          <p:nvPr/>
        </p:nvSpPr>
        <p:spPr>
          <a:xfrm>
            <a:off x="3387032" y="6834619"/>
            <a:ext cx="1290918" cy="28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B082F-7D62-164A-8D3D-2C39E52EFA28}"/>
              </a:ext>
            </a:extLst>
          </p:cNvPr>
          <p:cNvSpPr/>
          <p:nvPr/>
        </p:nvSpPr>
        <p:spPr bwMode="auto">
          <a:xfrm>
            <a:off x="2397990" y="1130072"/>
            <a:ext cx="1418054" cy="1330740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055B33-DD3B-D74C-956D-956459264190}"/>
                  </a:ext>
                </a:extLst>
              </p:cNvPr>
              <p:cNvSpPr/>
              <p:nvPr/>
            </p:nvSpPr>
            <p:spPr>
              <a:xfrm>
                <a:off x="2103033" y="2524550"/>
                <a:ext cx="2089803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PCB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055B33-DD3B-D74C-956D-956459264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033" y="2524550"/>
                <a:ext cx="2089803" cy="288220"/>
              </a:xfrm>
              <a:prstGeom prst="rect">
                <a:avLst/>
              </a:prstGeom>
              <a:blipFill>
                <a:blip r:embed="rId5"/>
                <a:stretch>
                  <a:fillRect l="-1807" t="-37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E23E11E-3683-0A43-B008-9D5DDD52ECB2}"/>
              </a:ext>
            </a:extLst>
          </p:cNvPr>
          <p:cNvSpPr/>
          <p:nvPr/>
        </p:nvSpPr>
        <p:spPr bwMode="auto">
          <a:xfrm>
            <a:off x="2397990" y="4334861"/>
            <a:ext cx="1418054" cy="1330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D8C4D8-69F3-F84C-8079-0CAB9C57FA57}"/>
                  </a:ext>
                </a:extLst>
              </p:cNvPr>
              <p:cNvSpPr/>
              <p:nvPr/>
            </p:nvSpPr>
            <p:spPr>
              <a:xfrm>
                <a:off x="2105694" y="5729339"/>
                <a:ext cx="2084481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PCB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BD8C4D8-69F3-F84C-8079-0CAB9C57F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94" y="5729339"/>
                <a:ext cx="2084481" cy="288220"/>
              </a:xfrm>
              <a:prstGeom prst="rect">
                <a:avLst/>
              </a:prstGeom>
              <a:blipFill>
                <a:blip r:embed="rId6"/>
                <a:stretch>
                  <a:fillRect l="-1818" t="-3913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B84CEE8-FC93-1742-8DFF-1E20CE65E4D7}"/>
              </a:ext>
            </a:extLst>
          </p:cNvPr>
          <p:cNvSpPr/>
          <p:nvPr/>
        </p:nvSpPr>
        <p:spPr bwMode="auto">
          <a:xfrm>
            <a:off x="4319086" y="977671"/>
            <a:ext cx="1418054" cy="254891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6C38F2-5B08-A64B-81E7-F3C7E0DDAD1A}"/>
                  </a:ext>
                </a:extLst>
              </p:cNvPr>
              <p:cNvSpPr/>
              <p:nvPr/>
            </p:nvSpPr>
            <p:spPr>
              <a:xfrm>
                <a:off x="3951949" y="3553806"/>
                <a:ext cx="2192396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Stack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C6C38F2-5B08-A64B-81E7-F3C7E0DDA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949" y="3553806"/>
                <a:ext cx="2192396" cy="288220"/>
              </a:xfrm>
              <a:prstGeom prst="rect">
                <a:avLst/>
              </a:prstGeom>
              <a:blipFill>
                <a:blip r:embed="rId7"/>
                <a:stretch>
                  <a:fillRect l="-1734" t="-37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5005566A-BFF4-AF46-983C-20178B52223D}"/>
              </a:ext>
            </a:extLst>
          </p:cNvPr>
          <p:cNvSpPr/>
          <p:nvPr/>
        </p:nvSpPr>
        <p:spPr bwMode="auto">
          <a:xfrm>
            <a:off x="4267789" y="3957364"/>
            <a:ext cx="1418054" cy="25489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CC811E-2601-E046-854D-CA44BE6081CE}"/>
                  </a:ext>
                </a:extLst>
              </p:cNvPr>
              <p:cNvSpPr/>
              <p:nvPr/>
            </p:nvSpPr>
            <p:spPr>
              <a:xfrm>
                <a:off x="3903313" y="6533499"/>
                <a:ext cx="2187074" cy="288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Stack of Process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CC811E-2601-E046-854D-CA44BE608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13" y="6533499"/>
                <a:ext cx="2187074" cy="288220"/>
              </a:xfrm>
              <a:prstGeom prst="rect">
                <a:avLst/>
              </a:prstGeom>
              <a:blipFill>
                <a:blip r:embed="rId8"/>
                <a:stretch>
                  <a:fillRect l="-1734" t="-37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A395F7-1449-064C-9EF5-3E6540B3400A}"/>
              </a:ext>
            </a:extLst>
          </p:cNvPr>
          <p:cNvCxnSpPr>
            <a:cxnSpLocks/>
          </p:cNvCxnSpPr>
          <p:nvPr/>
        </p:nvCxnSpPr>
        <p:spPr bwMode="auto">
          <a:xfrm>
            <a:off x="5969000" y="989892"/>
            <a:ext cx="0" cy="2473198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8ACDBA-3A65-0E4F-AA77-28A348499AC0}"/>
              </a:ext>
            </a:extLst>
          </p:cNvPr>
          <p:cNvCxnSpPr>
            <a:cxnSpLocks/>
          </p:cNvCxnSpPr>
          <p:nvPr/>
        </p:nvCxnSpPr>
        <p:spPr bwMode="auto">
          <a:xfrm>
            <a:off x="5918200" y="3957364"/>
            <a:ext cx="0" cy="2473198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AB607-9116-0D47-8332-3CC57E3B8A17}"/>
              </a:ext>
            </a:extLst>
          </p:cNvPr>
          <p:cNvSpPr/>
          <p:nvPr/>
        </p:nvSpPr>
        <p:spPr bwMode="auto">
          <a:xfrm>
            <a:off x="2397990" y="1930400"/>
            <a:ext cx="1418054" cy="1905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context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7B30D-A11D-BC4A-B261-BC3E59B08232}"/>
              </a:ext>
            </a:extLst>
          </p:cNvPr>
          <p:cNvSpPr/>
          <p:nvPr/>
        </p:nvSpPr>
        <p:spPr bwMode="auto">
          <a:xfrm>
            <a:off x="4427886" y="1003273"/>
            <a:ext cx="1224851" cy="771387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E1C3B5-FA06-8845-BF28-E1C9E6042D12}"/>
              </a:ext>
            </a:extLst>
          </p:cNvPr>
          <p:cNvSpPr/>
          <p:nvPr/>
        </p:nvSpPr>
        <p:spPr bwMode="auto">
          <a:xfrm>
            <a:off x="144867" y="1130072"/>
            <a:ext cx="1362691" cy="33569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CDA9A-0B1D-0948-8C22-E42935D64EAF}"/>
              </a:ext>
            </a:extLst>
          </p:cNvPr>
          <p:cNvSpPr txBox="1"/>
          <p:nvPr/>
        </p:nvSpPr>
        <p:spPr>
          <a:xfrm>
            <a:off x="144867" y="4712011"/>
            <a:ext cx="1290918" cy="28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BCD851-501F-C642-BD48-64898832FE95}"/>
              </a:ext>
            </a:extLst>
          </p:cNvPr>
          <p:cNvSpPr/>
          <p:nvPr/>
        </p:nvSpPr>
        <p:spPr bwMode="auto">
          <a:xfrm>
            <a:off x="177356" y="2815633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>
                <a:latin typeface="Arial" charset="0"/>
                <a:cs typeface="Arial" charset="0"/>
              </a:rPr>
              <a:t>%</a:t>
            </a:r>
            <a:r>
              <a:rPr lang="en-US" dirty="0" err="1">
                <a:latin typeface="Arial" charset="0"/>
                <a:cs typeface="Arial" charset="0"/>
              </a:rPr>
              <a:t>esp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6E93FC-CE5F-6640-B87C-875919019C0A}"/>
              </a:ext>
            </a:extLst>
          </p:cNvPr>
          <p:cNvSpPr/>
          <p:nvPr/>
        </p:nvSpPr>
        <p:spPr bwMode="auto">
          <a:xfrm>
            <a:off x="177356" y="3399433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%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eip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324F0-5309-1E47-9E5E-2BEBC07D6EC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6100" y="1802609"/>
            <a:ext cx="2959624" cy="121685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4739782-B904-594A-9744-F5B5BCD3F69A}"/>
              </a:ext>
            </a:extLst>
          </p:cNvPr>
          <p:cNvSpPr/>
          <p:nvPr/>
        </p:nvSpPr>
        <p:spPr bwMode="auto">
          <a:xfrm>
            <a:off x="2396418" y="5193963"/>
            <a:ext cx="1418054" cy="1905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context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531FD3-30D4-9D4B-B12B-B049A6E62218}"/>
              </a:ext>
            </a:extLst>
          </p:cNvPr>
          <p:cNvCxnSpPr>
            <a:cxnSpLocks/>
            <a:stCxn id="32" idx="3"/>
          </p:cNvCxnSpPr>
          <p:nvPr/>
        </p:nvCxnSpPr>
        <p:spPr bwMode="auto">
          <a:xfrm>
            <a:off x="3814472" y="5289213"/>
            <a:ext cx="563697" cy="83034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1DBAE-D7AB-3C41-B327-D66E23681C78}"/>
              </a:ext>
            </a:extLst>
          </p:cNvPr>
          <p:cNvSpPr/>
          <p:nvPr/>
        </p:nvSpPr>
        <p:spPr bwMode="auto">
          <a:xfrm>
            <a:off x="4364390" y="3980184"/>
            <a:ext cx="1224851" cy="21941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Return address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294BED-6319-4443-BF36-E46EF501590E}"/>
              </a:ext>
            </a:extLst>
          </p:cNvPr>
          <p:cNvCxnSpPr/>
          <p:nvPr/>
        </p:nvCxnSpPr>
        <p:spPr bwMode="auto">
          <a:xfrm flipV="1">
            <a:off x="6985000" y="4495800"/>
            <a:ext cx="558800" cy="140011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8FDE2B-4656-8942-85DF-BB3E463437AF}"/>
              </a:ext>
            </a:extLst>
          </p:cNvPr>
          <p:cNvCxnSpPr>
            <a:cxnSpLocks/>
          </p:cNvCxnSpPr>
          <p:nvPr/>
        </p:nvCxnSpPr>
        <p:spPr bwMode="auto">
          <a:xfrm flipV="1">
            <a:off x="7543800" y="4478268"/>
            <a:ext cx="426401" cy="17532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5D3A80-9CB3-1A47-BC7B-69FDA517CD7F}"/>
              </a:ext>
            </a:extLst>
          </p:cNvPr>
          <p:cNvCxnSpPr/>
          <p:nvPr/>
        </p:nvCxnSpPr>
        <p:spPr bwMode="auto">
          <a:xfrm>
            <a:off x="7997095" y="4464821"/>
            <a:ext cx="0" cy="15754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4EA2268-9358-E948-A16F-57819BBE2E4B}"/>
              </a:ext>
            </a:extLst>
          </p:cNvPr>
          <p:cNvSpPr/>
          <p:nvPr/>
        </p:nvSpPr>
        <p:spPr bwMode="auto">
          <a:xfrm>
            <a:off x="177356" y="1276584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>
                <a:latin typeface="Arial" charset="0"/>
                <a:cs typeface="Arial" charset="0"/>
              </a:rPr>
              <a:t>%</a:t>
            </a:r>
            <a:r>
              <a:rPr lang="en-US" dirty="0" err="1">
                <a:latin typeface="Arial" charset="0"/>
                <a:cs typeface="Arial" charset="0"/>
              </a:rPr>
              <a:t>eax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47C0B4-0B31-E045-B4B4-90817976C47D}"/>
              </a:ext>
            </a:extLst>
          </p:cNvPr>
          <p:cNvSpPr/>
          <p:nvPr/>
        </p:nvSpPr>
        <p:spPr bwMode="auto">
          <a:xfrm>
            <a:off x="177356" y="1918921"/>
            <a:ext cx="1290918" cy="38177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dirty="0">
                <a:latin typeface="Arial" charset="0"/>
                <a:cs typeface="Arial" charset="0"/>
              </a:rPr>
              <a:t>%</a:t>
            </a:r>
            <a:r>
              <a:rPr lang="en-US" dirty="0" err="1">
                <a:latin typeface="Arial" charset="0"/>
                <a:cs typeface="Arial" charset="0"/>
              </a:rPr>
              <a:t>edx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37E472-2DAB-844B-86DC-BA128C19C467}"/>
              </a:ext>
            </a:extLst>
          </p:cNvPr>
          <p:cNvSpPr/>
          <p:nvPr/>
        </p:nvSpPr>
        <p:spPr bwMode="auto">
          <a:xfrm>
            <a:off x="4429885" y="2097176"/>
            <a:ext cx="1224851" cy="28045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916BEF-777A-0A48-88FD-CA9D48AE32A5}"/>
              </a:ext>
            </a:extLst>
          </p:cNvPr>
          <p:cNvSpPr/>
          <p:nvPr/>
        </p:nvSpPr>
        <p:spPr bwMode="auto">
          <a:xfrm>
            <a:off x="4425724" y="2411688"/>
            <a:ext cx="1224851" cy="28045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11B7F5-103B-7244-915E-51AA6CEB874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69901" y="2689442"/>
            <a:ext cx="2949380" cy="400027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714721-FAE2-D045-AF50-92EFA76FE76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69664" y="2106620"/>
            <a:ext cx="718981" cy="41793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49EB18-0109-A64F-9F8D-005C7C771652}"/>
              </a:ext>
            </a:extLst>
          </p:cNvPr>
          <p:cNvCxnSpPr>
            <a:cxnSpLocks/>
            <a:stCxn id="36" idx="0"/>
          </p:cNvCxnSpPr>
          <p:nvPr/>
        </p:nvCxnSpPr>
        <p:spPr bwMode="auto">
          <a:xfrm>
            <a:off x="5042311" y="2097176"/>
            <a:ext cx="486792" cy="4035277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9316866-2252-F940-9F26-05642BE70CF0}"/>
              </a:ext>
            </a:extLst>
          </p:cNvPr>
          <p:cNvSpPr/>
          <p:nvPr/>
        </p:nvSpPr>
        <p:spPr bwMode="auto">
          <a:xfrm>
            <a:off x="7516906" y="1043614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C494E3-1504-A648-A2A6-CCC600FBDB0C}"/>
              </a:ext>
            </a:extLst>
          </p:cNvPr>
          <p:cNvCxnSpPr>
            <a:cxnSpLocks/>
          </p:cNvCxnSpPr>
          <p:nvPr/>
        </p:nvCxnSpPr>
        <p:spPr bwMode="auto">
          <a:xfrm>
            <a:off x="1220871" y="1467473"/>
            <a:ext cx="1123502" cy="565570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784AF0-50D4-4E4E-985C-D72B18331DE3}"/>
              </a:ext>
            </a:extLst>
          </p:cNvPr>
          <p:cNvCxnSpPr>
            <a:cxnSpLocks/>
          </p:cNvCxnSpPr>
          <p:nvPr/>
        </p:nvCxnSpPr>
        <p:spPr bwMode="auto">
          <a:xfrm>
            <a:off x="1184682" y="2079307"/>
            <a:ext cx="3403963" cy="4053146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698A156-22A8-7F43-831F-6F923E4EF3BF}"/>
              </a:ext>
            </a:extLst>
          </p:cNvPr>
          <p:cNvSpPr/>
          <p:nvPr/>
        </p:nvSpPr>
        <p:spPr bwMode="auto">
          <a:xfrm>
            <a:off x="7516907" y="4598103"/>
            <a:ext cx="980464" cy="186796"/>
          </a:xfrm>
          <a:prstGeom prst="rect">
            <a:avLst/>
          </a:prstGeom>
          <a:solidFill>
            <a:srgbClr val="FF00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5DC104-C816-EC4A-B75B-30A971EAF9EA}"/>
              </a:ext>
            </a:extLst>
          </p:cNvPr>
          <p:cNvSpPr/>
          <p:nvPr/>
        </p:nvSpPr>
        <p:spPr bwMode="auto">
          <a:xfrm>
            <a:off x="7480299" y="1628449"/>
            <a:ext cx="2445619" cy="67225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6EE28E-4977-2749-AAD6-D0551102A3A9}"/>
              </a:ext>
            </a:extLst>
          </p:cNvPr>
          <p:cNvSpPr/>
          <p:nvPr/>
        </p:nvSpPr>
        <p:spPr bwMode="auto">
          <a:xfrm>
            <a:off x="4426040" y="2738572"/>
            <a:ext cx="1224851" cy="731778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91B5970-16E7-544F-B3DA-757E7EBC8DBF}"/>
              </a:ext>
            </a:extLst>
          </p:cNvPr>
          <p:cNvCxnSpPr>
            <a:cxnSpLocks/>
          </p:cNvCxnSpPr>
          <p:nvPr/>
        </p:nvCxnSpPr>
        <p:spPr bwMode="auto">
          <a:xfrm>
            <a:off x="1419336" y="3121338"/>
            <a:ext cx="2958833" cy="30766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6E9C657-7E63-054F-9C7C-2E0F9E06BB0B}"/>
              </a:ext>
            </a:extLst>
          </p:cNvPr>
          <p:cNvSpPr/>
          <p:nvPr/>
        </p:nvSpPr>
        <p:spPr bwMode="auto">
          <a:xfrm>
            <a:off x="4419281" y="1793162"/>
            <a:ext cx="1224851" cy="280451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cs typeface="Arial" charset="0"/>
              </a:rPr>
              <a:t>Return address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963F40F-5683-5146-B676-0175B9953451}"/>
              </a:ext>
            </a:extLst>
          </p:cNvPr>
          <p:cNvSpPr/>
          <p:nvPr/>
        </p:nvSpPr>
        <p:spPr bwMode="auto">
          <a:xfrm>
            <a:off x="7480299" y="2566255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16D771F-3872-8C42-8775-90E79DDC4B34}"/>
              </a:ext>
            </a:extLst>
          </p:cNvPr>
          <p:cNvCxnSpPr>
            <a:cxnSpLocks/>
          </p:cNvCxnSpPr>
          <p:nvPr/>
        </p:nvCxnSpPr>
        <p:spPr bwMode="auto">
          <a:xfrm>
            <a:off x="3617448" y="2023404"/>
            <a:ext cx="715268" cy="1322912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9529997-F4A1-E446-80B5-AF34E8212F32}"/>
              </a:ext>
            </a:extLst>
          </p:cNvPr>
          <p:cNvSpPr/>
          <p:nvPr/>
        </p:nvSpPr>
        <p:spPr bwMode="auto">
          <a:xfrm>
            <a:off x="7484782" y="2772443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3CE8254-244B-9B47-AC57-C5B98576F8CB}"/>
              </a:ext>
            </a:extLst>
          </p:cNvPr>
          <p:cNvCxnSpPr>
            <a:cxnSpLocks/>
          </p:cNvCxnSpPr>
          <p:nvPr/>
        </p:nvCxnSpPr>
        <p:spPr bwMode="auto">
          <a:xfrm>
            <a:off x="1359198" y="3118475"/>
            <a:ext cx="2936430" cy="3022893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11AFBC3-B625-BF48-A252-C5C437C98336}"/>
              </a:ext>
            </a:extLst>
          </p:cNvPr>
          <p:cNvSpPr/>
          <p:nvPr/>
        </p:nvSpPr>
        <p:spPr bwMode="auto">
          <a:xfrm>
            <a:off x="7498617" y="3196670"/>
            <a:ext cx="2445619" cy="67225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0BF68D3-ED30-304A-BD53-E64D517855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528603" y="4105880"/>
            <a:ext cx="3149347" cy="1598503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6F3D499-72FA-C943-AA55-C3CF1CBC7E06}"/>
              </a:ext>
            </a:extLst>
          </p:cNvPr>
          <p:cNvSpPr/>
          <p:nvPr/>
        </p:nvSpPr>
        <p:spPr bwMode="auto">
          <a:xfrm>
            <a:off x="4382533" y="3989627"/>
            <a:ext cx="1224851" cy="131229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lang="en-US" sz="1200" dirty="0">
              <a:latin typeface="Arial" charset="0"/>
              <a:cs typeface="Arial" charset="0"/>
            </a:endParaRPr>
          </a:p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Return address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75C757A-5532-7940-B4EB-A7F7B2E461C7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1350322" y="3051330"/>
            <a:ext cx="2917467" cy="2180494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B894393-35D7-FA49-8401-36B47D35E653}"/>
              </a:ext>
            </a:extLst>
          </p:cNvPr>
          <p:cNvSpPr/>
          <p:nvPr/>
        </p:nvSpPr>
        <p:spPr bwMode="auto">
          <a:xfrm>
            <a:off x="7498616" y="3778826"/>
            <a:ext cx="2445619" cy="1713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95D7B5D-F04C-954D-899E-E900E8D6A2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41055" y="3629527"/>
            <a:ext cx="3314179" cy="1414374"/>
          </a:xfrm>
          <a:prstGeom prst="line">
            <a:avLst/>
          </a:prstGeom>
          <a:solidFill>
            <a:srgbClr val="00B8FF"/>
          </a:solidFill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6A72C51-BC4C-F74E-9E8F-823906CCE695}"/>
              </a:ext>
            </a:extLst>
          </p:cNvPr>
          <p:cNvCxnSpPr>
            <a:cxnSpLocks/>
          </p:cNvCxnSpPr>
          <p:nvPr/>
        </p:nvCxnSpPr>
        <p:spPr bwMode="auto">
          <a:xfrm>
            <a:off x="1399511" y="3105575"/>
            <a:ext cx="2916638" cy="1781175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2951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6142E-7 2.98614E-6 L 0.00016 0.02268 " pathEditMode="relative" rAng="0" ptsTypes="AA">
                                      <p:cBhvr>
                                        <p:cTn id="64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3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661E-7 2.41075E-6 L -0.00362 0.05187 " pathEditMode="relative" rAng="0" ptsTypes="AA">
                                      <p:cBhvr>
                                        <p:cTn id="114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258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40" grpId="0" animBg="1"/>
      <p:bldP spid="36" grpId="0" animBg="1"/>
      <p:bldP spid="37" grpId="0" animBg="1"/>
      <p:bldP spid="49" grpId="0" animBg="1"/>
      <p:bldP spid="49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5" grpId="0" animBg="1"/>
      <p:bldP spid="71" grpId="0" animBg="1"/>
      <p:bldP spid="71" grpId="1" animBg="1"/>
      <p:bldP spid="74" grpId="0" animBg="1"/>
      <p:bldP spid="78" grpId="0" animBg="1"/>
      <p:bldP spid="78" grpId="1" animBg="1"/>
      <p:bldP spid="78" grpId="2" animBg="1"/>
      <p:bldP spid="78" grpId="3" animBg="1"/>
      <p:bldP spid="85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6FFA-9CCD-DF44-818F-EAFC80D3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14711-4308-5542-8341-A6F2C45D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463BC-50BF-344A-8D3F-CEDE4104EB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8B842-0669-D44F-B1A5-8A35FA8B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F71978E-9F87-B048-8CAF-DD3D683C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43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2BC5-5EA7-C845-A8E0-F8F61DD0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a waiting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CFE1-2AF7-B84A-972E-76BB11415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BAAFD-3B47-8648-9382-F0B483886D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12042-41F9-B944-BAE9-A00F32F5F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479EE-72EA-5E4A-917B-FDE32F35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8" y="828692"/>
            <a:ext cx="4141694" cy="3498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A8D63-F641-DB4C-93B9-D4BFCDD98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4" y="4789861"/>
            <a:ext cx="98298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Scheduling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Maximize CPU use, quickly switch processes onto CPU for time sharing</a:t>
            </a: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 scheduler </a:t>
            </a:r>
            <a:r>
              <a:rPr lang="en-US" altLang="en-US">
                <a:ea typeface="MS PGothic" charset="-128"/>
              </a:rPr>
              <a:t>selects among available processes for next execution on CPU</a:t>
            </a:r>
          </a:p>
          <a:p>
            <a:r>
              <a:rPr lang="en-US" altLang="en-US">
                <a:ea typeface="MS PGothic" charset="-128"/>
              </a:rPr>
              <a:t>Maintains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scheduling queues </a:t>
            </a:r>
            <a:r>
              <a:rPr lang="en-US" altLang="en-US">
                <a:ea typeface="MS PGothic" charset="-128"/>
              </a:rPr>
              <a:t>of processes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 queue </a:t>
            </a:r>
            <a:r>
              <a:rPr lang="en-US" altLang="en-US">
                <a:ea typeface="MS PGothic" charset="-128"/>
              </a:rPr>
              <a:t>– set of all processes in the system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Ready queue </a:t>
            </a:r>
            <a:r>
              <a:rPr lang="en-US" altLang="en-US">
                <a:ea typeface="MS PGothic" charset="-128"/>
              </a:rPr>
              <a:t>– set of all processes residing in main memory, ready and waiting to execute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Device queues </a:t>
            </a:r>
            <a:r>
              <a:rPr lang="en-US" altLang="en-US">
                <a:ea typeface="MS PGothic" charset="-128"/>
              </a:rPr>
              <a:t>– set of processes waiting for an I/O device</a:t>
            </a:r>
          </a:p>
          <a:p>
            <a:pPr lvl="1"/>
            <a:r>
              <a:rPr lang="en-US" altLang="en-US">
                <a:ea typeface="MS PGothic" charset="-128"/>
              </a:rPr>
              <a:t>Processes migrate among the various queues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9750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ea typeface="MS PGothic" charset="-128"/>
              </a:rPr>
              <a:t>Ready Queue And Various I/O Device Queues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945" y="1338693"/>
            <a:ext cx="6418724" cy="553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42310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86">
                <a:ea typeface="MS PGothic" charset="-128"/>
              </a:rPr>
              <a:t>Representation of Process Scheduling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09" y="2168157"/>
            <a:ext cx="7216690" cy="416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3"/>
          <p:cNvSpPr txBox="1">
            <a:spLocks noChangeArrowheads="1"/>
          </p:cNvSpPr>
          <p:nvPr/>
        </p:nvSpPr>
        <p:spPr bwMode="auto">
          <a:xfrm>
            <a:off x="891242" y="1436688"/>
            <a:ext cx="7689169" cy="438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557" tIns="35278" rIns="70557" bIns="35278"/>
          <a:lstStyle>
            <a:lvl1pPr marL="488950" indent="-4889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marL="0" indent="0">
              <a:spcBef>
                <a:spcPct val="35000"/>
              </a:spcBef>
              <a:buClr>
                <a:srgbClr val="993300"/>
              </a:buClr>
              <a:buSzPct val="90000"/>
            </a:pPr>
            <a:r>
              <a:rPr kumimoji="1" lang="en-US" altLang="en-US" sz="2000" b="1" dirty="0">
                <a:solidFill>
                  <a:srgbClr val="3366FF"/>
                </a:solidFill>
                <a:latin typeface="Helvetica" charset="0"/>
              </a:rPr>
              <a:t>Queueing diagram </a:t>
            </a:r>
            <a:r>
              <a:rPr kumimoji="1" lang="en-US" altLang="en-US" sz="2000" dirty="0">
                <a:latin typeface="Helvetica" charset="0"/>
              </a:rPr>
              <a:t>represents queues, resources, flows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0336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7551"/>
            <a:ext cx="10096296" cy="6567487"/>
          </a:xfrm>
        </p:spPr>
        <p:txBody>
          <a:bodyPr/>
          <a:lstStyle/>
          <a:p>
            <a:r>
              <a:rPr lang="en-US"/>
              <a:t>System call invocation is very expensive!</a:t>
            </a:r>
          </a:p>
          <a:p>
            <a:pPr lvl="1"/>
            <a:r>
              <a:rPr lang="en-US"/>
              <a:t>Don’t make unnecessary </a:t>
            </a:r>
            <a:r>
              <a:rPr lang="en-US" err="1"/>
              <a:t>syscalls</a:t>
            </a:r>
            <a:r>
              <a:rPr lang="en-US"/>
              <a:t> in your applications.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F0854-3477-9B40-A27D-0E412B13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55050"/>
            <a:ext cx="10080625" cy="65674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5EFA9C2-A23A-A343-AEA7-5CB5B4841A9D}"/>
              </a:ext>
            </a:extLst>
          </p:cNvPr>
          <p:cNvSpPr/>
          <p:nvPr/>
        </p:nvSpPr>
        <p:spPr bwMode="auto">
          <a:xfrm>
            <a:off x="9502180" y="403056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1CAEDD-EB54-2348-B024-6E4BA6C37AD2}"/>
              </a:ext>
            </a:extLst>
          </p:cNvPr>
          <p:cNvSpPr/>
          <p:nvPr/>
        </p:nvSpPr>
        <p:spPr bwMode="auto">
          <a:xfrm>
            <a:off x="1900519" y="422555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E37AAC-3DAE-E74A-B479-B2D07BCABB11}"/>
              </a:ext>
            </a:extLst>
          </p:cNvPr>
          <p:cNvSpPr/>
          <p:nvPr/>
        </p:nvSpPr>
        <p:spPr bwMode="auto">
          <a:xfrm>
            <a:off x="5378732" y="489907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51A94A-E67F-194C-A0E0-2F97735BA299}"/>
              </a:ext>
            </a:extLst>
          </p:cNvPr>
          <p:cNvSpPr/>
          <p:nvPr/>
        </p:nvSpPr>
        <p:spPr bwMode="auto">
          <a:xfrm>
            <a:off x="8480474" y="323438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6883A-EBFD-8D48-B4E5-7F0FD3DC13D2}"/>
              </a:ext>
            </a:extLst>
          </p:cNvPr>
          <p:cNvSpPr/>
          <p:nvPr/>
        </p:nvSpPr>
        <p:spPr bwMode="auto">
          <a:xfrm>
            <a:off x="2236697" y="5094053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4EB7DA-AEFA-5541-AF5C-5BD5FFDA3429}"/>
              </a:ext>
            </a:extLst>
          </p:cNvPr>
          <p:cNvSpPr/>
          <p:nvPr/>
        </p:nvSpPr>
        <p:spPr bwMode="auto">
          <a:xfrm>
            <a:off x="8242909" y="4047937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7982D5-5B95-BC43-BAE4-F62015085F0B}"/>
              </a:ext>
            </a:extLst>
          </p:cNvPr>
          <p:cNvSpPr/>
          <p:nvPr/>
        </p:nvSpPr>
        <p:spPr bwMode="auto">
          <a:xfrm>
            <a:off x="3393142" y="5122876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0E6DAA-0306-1047-A9F2-F50DBC703427}"/>
              </a:ext>
            </a:extLst>
          </p:cNvPr>
          <p:cNvSpPr/>
          <p:nvPr/>
        </p:nvSpPr>
        <p:spPr bwMode="auto">
          <a:xfrm>
            <a:off x="2236697" y="366226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A1E5BB-522B-9343-B7A4-0EEBF6354754}"/>
              </a:ext>
            </a:extLst>
          </p:cNvPr>
          <p:cNvSpPr/>
          <p:nvPr/>
        </p:nvSpPr>
        <p:spPr bwMode="auto">
          <a:xfrm>
            <a:off x="3393141" y="3662269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90704A-E017-9447-B672-8780162C15EF}"/>
              </a:ext>
            </a:extLst>
          </p:cNvPr>
          <p:cNvSpPr/>
          <p:nvPr/>
        </p:nvSpPr>
        <p:spPr bwMode="auto">
          <a:xfrm>
            <a:off x="1900519" y="292043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51354A-4F6E-564E-AA75-762E53C16D96}"/>
              </a:ext>
            </a:extLst>
          </p:cNvPr>
          <p:cNvSpPr/>
          <p:nvPr/>
        </p:nvSpPr>
        <p:spPr bwMode="auto">
          <a:xfrm>
            <a:off x="8596829" y="528903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A2F87-0087-8D4C-9779-6F9DF1776B46}"/>
              </a:ext>
            </a:extLst>
          </p:cNvPr>
          <p:cNvSpPr/>
          <p:nvPr/>
        </p:nvSpPr>
        <p:spPr bwMode="auto">
          <a:xfrm>
            <a:off x="9300474" y="625082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7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Schedulers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Short-term scheduler  </a:t>
            </a:r>
            <a:r>
              <a:rPr lang="en-US" altLang="en-US" sz="2400" dirty="0">
                <a:ea typeface="MS PGothic" charset="-128"/>
              </a:rPr>
              <a:t>(or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CPU scheduler</a:t>
            </a:r>
            <a:r>
              <a:rPr lang="en-US" altLang="en-US" sz="2400" dirty="0">
                <a:ea typeface="MS PGothic" charset="-128"/>
              </a:rPr>
              <a:t>) – selects which process should be executed next and allocates CPU</a:t>
            </a:r>
          </a:p>
          <a:p>
            <a:pPr lvl="1"/>
            <a:r>
              <a:rPr lang="en-US" altLang="en-US" sz="2400" dirty="0">
                <a:ea typeface="MS PGothic" charset="-128"/>
              </a:rPr>
              <a:t>invoked frequently (milliseconds) </a:t>
            </a:r>
            <a:r>
              <a:rPr lang="en-US" altLang="en-US" sz="2400" dirty="0">
                <a:ea typeface="MS PGothic" charset="-128"/>
                <a:sym typeface="Symbol" charset="2"/>
              </a:rPr>
              <a:t> (must be fast)</a:t>
            </a:r>
            <a:endParaRPr lang="en-US" altLang="en-US" sz="1050" dirty="0">
              <a:ea typeface="MS PGothic" charset="-128"/>
              <a:sym typeface="Symbol" charset="2"/>
            </a:endParaRPr>
          </a:p>
          <a:p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Long-term scheduler  </a:t>
            </a:r>
            <a:r>
              <a:rPr lang="en-US" altLang="en-US" sz="2400" dirty="0">
                <a:ea typeface="MS PGothic" charset="-128"/>
              </a:rPr>
              <a:t>(or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</a:rPr>
              <a:t>job scheduler</a:t>
            </a:r>
            <a:r>
              <a:rPr lang="en-US" altLang="en-US" sz="2400" dirty="0">
                <a:ea typeface="MS PGothic" charset="-128"/>
              </a:rPr>
              <a:t>) – selects which processes should be brought into the ready queue</a:t>
            </a:r>
          </a:p>
          <a:p>
            <a:pPr lvl="1"/>
            <a:r>
              <a:rPr lang="en-US" altLang="en-US" sz="2400" dirty="0">
                <a:ea typeface="MS PGothic" charset="-128"/>
                <a:sym typeface="Symbol" charset="2"/>
              </a:rPr>
              <a:t>invoked  infrequently (seconds, minutes)  (may be slow)</a:t>
            </a:r>
            <a:endParaRPr lang="en-US" altLang="en-US" sz="1050" dirty="0">
              <a:ea typeface="MS PGothic" charset="-128"/>
              <a:sym typeface="Symbol" charset="2"/>
            </a:endParaRPr>
          </a:p>
          <a:p>
            <a:pPr lvl="1"/>
            <a:r>
              <a:rPr lang="en-US" altLang="en-US" sz="2400" dirty="0">
                <a:ea typeface="MS PGothic" charset="-128"/>
                <a:sym typeface="Symbol" charset="2"/>
              </a:rPr>
              <a:t>controls the </a:t>
            </a:r>
            <a:r>
              <a:rPr lang="en-US" altLang="en-US" sz="24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degree of multiprogramming</a:t>
            </a:r>
            <a:endParaRPr lang="en-US" altLang="en-US" sz="1050" i="1" dirty="0">
              <a:ea typeface="MS PGothic" charset="-128"/>
              <a:sym typeface="Symbol" charset="2"/>
            </a:endParaRPr>
          </a:p>
          <a:p>
            <a:r>
              <a:rPr lang="en-US" altLang="en-US" sz="2400" dirty="0">
                <a:ea typeface="MS PGothic" charset="-128"/>
                <a:sym typeface="Symbol" charset="2"/>
              </a:rPr>
              <a:t>Processes can be described as either: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I/O-bound process</a:t>
            </a:r>
            <a:r>
              <a:rPr lang="en-US" altLang="en-US" sz="2400" dirty="0">
                <a:ea typeface="MS PGothic" charset="-128"/>
                <a:sym typeface="Symbol" charset="2"/>
              </a:rPr>
              <a:t> – spends more time doing I/O than computations, many short CPU bursts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  <a:ea typeface="MS PGothic" charset="-128"/>
                <a:sym typeface="Symbol" charset="2"/>
              </a:rPr>
              <a:t>CPU-bound process </a:t>
            </a:r>
            <a:r>
              <a:rPr lang="en-US" altLang="en-US" sz="2400" dirty="0">
                <a:ea typeface="MS PGothic" charset="-128"/>
                <a:sym typeface="Symbol" charset="2"/>
              </a:rPr>
              <a:t>– spends more time doing computations; few very long CPU bursts</a:t>
            </a:r>
          </a:p>
          <a:p>
            <a:r>
              <a:rPr lang="en-US" altLang="en-US" sz="2400" dirty="0">
                <a:ea typeface="MS PGothic" charset="-128"/>
                <a:sym typeface="Symbol" charset="2"/>
              </a:rPr>
              <a:t>Long-term scheduler strives for good </a:t>
            </a:r>
            <a:r>
              <a:rPr lang="en-US" altLang="en-US" sz="2400" b="1" i="1" dirty="0">
                <a:ea typeface="MS PGothic" charset="-128"/>
                <a:sym typeface="Symbol" charset="2"/>
              </a:rPr>
              <a:t>process mix</a:t>
            </a:r>
            <a:endParaRPr lang="en-US" altLang="en-US" sz="4400" dirty="0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3680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Addition of Medium Term Scheduling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b="1" dirty="0">
                <a:solidFill>
                  <a:srgbClr val="3366FF"/>
                </a:solidFill>
                <a:latin typeface="Helvetica" charset="0"/>
              </a:rPr>
              <a:t>Medium-term scheduler  </a:t>
            </a:r>
            <a:r>
              <a:rPr kumimoji="1" lang="en-US" altLang="en-US" dirty="0">
                <a:latin typeface="Helvetica" charset="0"/>
              </a:rPr>
              <a:t>can be added if degree of multiple programming needs to decrease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charset="0"/>
              </a:rPr>
              <a:t>Remove process from memory, store on disk, bring back in from disk to continue execution: </a:t>
            </a:r>
            <a:r>
              <a:rPr kumimoji="1" lang="en-US" altLang="en-US" b="1" dirty="0">
                <a:solidFill>
                  <a:srgbClr val="3366FF"/>
                </a:solidFill>
                <a:latin typeface="Helvetica" charset="0"/>
              </a:rPr>
              <a:t>swapping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Arial" panose="020B0604020202020204" pitchFamily="34" charset="0"/>
              <a:buChar char="•"/>
            </a:pPr>
            <a:endParaRPr kumimoji="1" lang="en-US" altLang="en-US" dirty="0">
              <a:latin typeface="Helvetica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Arial" panose="020B0604020202020204" pitchFamily="34" charset="0"/>
              <a:buChar char="•"/>
            </a:pPr>
            <a:endParaRPr kumimoji="1" lang="en-US" altLang="en-US" dirty="0">
              <a:latin typeface="Helvetica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4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80" y="3116616"/>
            <a:ext cx="8077653" cy="293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01683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Parent</a:t>
            </a:r>
            <a:r>
              <a:rPr lang="en-US" altLang="en-US" b="1" dirty="0">
                <a:ea typeface="MS PGothic" charset="-128"/>
              </a:rPr>
              <a:t> </a:t>
            </a:r>
            <a:r>
              <a:rPr lang="en-US" altLang="en-US" dirty="0">
                <a:ea typeface="MS PGothic" charset="-128"/>
              </a:rPr>
              <a:t>process creates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children</a:t>
            </a:r>
            <a:r>
              <a:rPr lang="en-US" altLang="en-US" b="1" dirty="0">
                <a:ea typeface="MS PGothic" charset="-128"/>
              </a:rPr>
              <a:t> </a:t>
            </a:r>
            <a:r>
              <a:rPr lang="en-US" altLang="en-US" dirty="0">
                <a:ea typeface="MS PGothic" charset="-128"/>
              </a:rPr>
              <a:t>processes, which, in turn create other processes, forming a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tree</a:t>
            </a:r>
            <a:r>
              <a:rPr lang="en-US" altLang="en-US" dirty="0">
                <a:ea typeface="MS PGothic" charset="-128"/>
              </a:rPr>
              <a:t> of processes</a:t>
            </a:r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Generally, process identified and managed via a</a:t>
            </a:r>
            <a:r>
              <a:rPr lang="en-US" altLang="en-US" b="1" dirty="0">
                <a:ea typeface="MS PGothic" charset="-128"/>
              </a:rPr>
              <a:t>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process identifier </a:t>
            </a:r>
            <a:r>
              <a:rPr lang="en-US" altLang="en-US" dirty="0">
                <a:ea typeface="MS PGothic" charset="-128"/>
              </a:rPr>
              <a:t>(</a:t>
            </a:r>
            <a:r>
              <a:rPr lang="en-US" altLang="en-US" b="1" dirty="0" err="1">
                <a:solidFill>
                  <a:srgbClr val="3366FF"/>
                </a:solidFill>
                <a:ea typeface="MS PGothic" charset="-128"/>
              </a:rPr>
              <a:t>pid</a:t>
            </a:r>
            <a:r>
              <a:rPr lang="en-US" altLang="en-US" dirty="0">
                <a:ea typeface="MS PGothic" charset="-128"/>
              </a:rPr>
              <a:t>)</a:t>
            </a:r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Resource sharing options</a:t>
            </a:r>
          </a:p>
          <a:p>
            <a:pPr lvl="1"/>
            <a:r>
              <a:rPr lang="en-US" altLang="en-US" dirty="0">
                <a:ea typeface="MS PGothic" charset="-128"/>
              </a:rPr>
              <a:t>Parent and children share all resources</a:t>
            </a:r>
          </a:p>
          <a:p>
            <a:pPr lvl="1"/>
            <a:r>
              <a:rPr lang="en-US" altLang="en-US" dirty="0">
                <a:ea typeface="MS PGothic" charset="-128"/>
              </a:rPr>
              <a:t>Children share subset of parent</a:t>
            </a:r>
            <a:r>
              <a:rPr lang="ja-JP" altLang="en-US" dirty="0">
                <a:ea typeface="MS PGothic" charset="-128"/>
              </a:rPr>
              <a:t>’</a:t>
            </a:r>
            <a:r>
              <a:rPr lang="en-US" altLang="ja-JP" dirty="0">
                <a:ea typeface="MS PGothic" charset="-128"/>
              </a:rPr>
              <a:t>s resources</a:t>
            </a:r>
          </a:p>
          <a:p>
            <a:pPr lvl="1"/>
            <a:r>
              <a:rPr lang="en-US" altLang="en-US" dirty="0">
                <a:ea typeface="MS PGothic" charset="-128"/>
              </a:rPr>
              <a:t>Parent and child share no resources</a:t>
            </a:r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Execution options</a:t>
            </a:r>
          </a:p>
          <a:p>
            <a:pPr lvl="1"/>
            <a:r>
              <a:rPr lang="en-US" altLang="en-US" dirty="0">
                <a:ea typeface="MS PGothic" charset="-128"/>
              </a:rPr>
              <a:t>Parent and children execute concurrently</a:t>
            </a:r>
          </a:p>
          <a:p>
            <a:pPr lvl="1"/>
            <a:r>
              <a:rPr lang="en-US" altLang="en-US" dirty="0">
                <a:ea typeface="MS PGothic" charset="-128"/>
              </a:rPr>
              <a:t>Parent waits until children terminate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64114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Creation (Cont.)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Address space</a:t>
            </a:r>
          </a:p>
          <a:p>
            <a:pPr lvl="1"/>
            <a:r>
              <a:rPr lang="en-US" altLang="en-US">
                <a:ea typeface="MS PGothic" charset="-128"/>
              </a:rPr>
              <a:t>Child duplicate of parent</a:t>
            </a:r>
          </a:p>
          <a:p>
            <a:pPr lvl="1"/>
            <a:r>
              <a:rPr lang="en-US" altLang="en-US">
                <a:ea typeface="MS PGothic" charset="-128"/>
              </a:rPr>
              <a:t>Child has a program loaded into it</a:t>
            </a:r>
          </a:p>
          <a:p>
            <a:r>
              <a:rPr lang="en-US" altLang="en-US">
                <a:ea typeface="MS PGothic" charset="-128"/>
              </a:rPr>
              <a:t>UNIX examples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fork()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system call creates new process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exec()</a:t>
            </a:r>
            <a:r>
              <a:rPr lang="en-US" altLang="en-US">
                <a:ea typeface="MS PGothic" charset="-128"/>
              </a:rPr>
              <a:t> system call used after a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fork()</a:t>
            </a:r>
            <a:r>
              <a:rPr lang="en-US" altLang="en-US">
                <a:ea typeface="MS PGothic" charset="-128"/>
              </a:rPr>
              <a:t> to replace the process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 memory space with a new program</a:t>
            </a:r>
            <a:endParaRPr lang="en-US" altLang="en-US">
              <a:ea typeface="MS PGothic" charset="-128"/>
            </a:endParaRPr>
          </a:p>
        </p:txBody>
      </p:sp>
      <p:pic>
        <p:nvPicPr>
          <p:cNvPr id="25604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08" y="4831297"/>
            <a:ext cx="7899692" cy="198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0043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 Program Forking Separate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7" name="Picture 5" descr="Screen Shot 2012-12-04 at 11.21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r="3586"/>
          <a:stretch/>
        </p:blipFill>
        <p:spPr bwMode="auto">
          <a:xfrm>
            <a:off x="2050153" y="746708"/>
            <a:ext cx="5995988" cy="686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8001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Termination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Process executes last statement and then asks the operating system to delete it using the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exit()</a:t>
            </a:r>
            <a:r>
              <a:rPr lang="en-US" altLang="en-US">
                <a:ea typeface="MS PGothic" charset="-128"/>
              </a:rPr>
              <a:t> system call.</a:t>
            </a:r>
          </a:p>
          <a:p>
            <a:pPr lvl="1"/>
            <a:r>
              <a:rPr lang="en-US" altLang="en-US">
                <a:ea typeface="MS PGothic" charset="-128"/>
              </a:rPr>
              <a:t>Returns  status data from child to parent (via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>
                <a:ea typeface="MS PGothic" charset="-128"/>
              </a:rPr>
              <a:t>)</a:t>
            </a:r>
          </a:p>
          <a:p>
            <a:pPr lvl="1"/>
            <a:r>
              <a:rPr lang="en-US" altLang="en-US">
                <a:ea typeface="MS PGothic" charset="-128"/>
              </a:rPr>
              <a:t>Process</a:t>
            </a:r>
            <a:r>
              <a:rPr lang="ja-JP" altLang="en-US">
                <a:ea typeface="MS PGothic" charset="-128"/>
              </a:rPr>
              <a:t>’</a:t>
            </a:r>
            <a:r>
              <a:rPr lang="en-US" altLang="ja-JP">
                <a:ea typeface="MS PGothic" charset="-128"/>
              </a:rPr>
              <a:t> resources are deallocated by operating system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ea typeface="MS PGothic" charset="-128"/>
              </a:rPr>
              <a:t>Parent may terminate the execution of children processes  using the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MS PGothic" charset="-128"/>
              </a:rPr>
              <a:t>abort()</a:t>
            </a:r>
            <a:r>
              <a:rPr lang="en-US" altLang="en-US">
                <a:ea typeface="MS PGothic" charset="-128"/>
              </a:rPr>
              <a:t> system call.  Some reasons for doing so:</a:t>
            </a:r>
          </a:p>
          <a:p>
            <a:pPr lvl="1"/>
            <a:r>
              <a:rPr lang="en-US" altLang="en-US">
                <a:ea typeface="MS PGothic" charset="-128"/>
              </a:rPr>
              <a:t>Child has exceeded allocated resources</a:t>
            </a:r>
          </a:p>
          <a:p>
            <a:pPr lvl="1"/>
            <a:r>
              <a:rPr lang="en-US" altLang="en-US">
                <a:ea typeface="MS PGothic" charset="-128"/>
              </a:rPr>
              <a:t>Task assigned to child is no longer required</a:t>
            </a:r>
          </a:p>
          <a:p>
            <a:pPr lvl="1"/>
            <a:r>
              <a:rPr lang="en-US" altLang="en-US">
                <a:ea typeface="MS PGothic" charset="-128"/>
              </a:rPr>
              <a:t>The parent is exiting and the operating systems does not allow  a child to continue if its parent terminates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5345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Termination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/>
            <a:endParaRPr lang="en-US" altLang="en-US" sz="882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Some operating systems do not allow a child to exist if its parent has terminated.  If a process terminates, then all its children must also be terminated.</a:t>
            </a:r>
          </a:p>
          <a:p>
            <a:pPr lvl="1"/>
            <a:r>
              <a:rPr lang="en-US" altLang="en-US" b="1" dirty="0">
                <a:ea typeface="MS PGothic" charset="-128"/>
              </a:rPr>
              <a:t>cascading termination.  </a:t>
            </a:r>
            <a:r>
              <a:rPr lang="en-US" altLang="en-US" dirty="0">
                <a:ea typeface="MS PGothic" charset="-128"/>
              </a:rPr>
              <a:t>All children, grandchildren, etc.  are  terminated.</a:t>
            </a:r>
            <a:endParaRPr lang="en-US" altLang="en-US" b="1" dirty="0">
              <a:ea typeface="MS PGothic" charset="-128"/>
            </a:endParaRPr>
          </a:p>
          <a:p>
            <a:pPr lvl="1"/>
            <a:r>
              <a:rPr lang="en-US" altLang="en-US" dirty="0">
                <a:ea typeface="MS PGothic" charset="-128"/>
              </a:rPr>
              <a:t>The termination is initiated by the operating system.</a:t>
            </a:r>
            <a:endParaRPr lang="en-US" altLang="en-US" b="1" dirty="0">
              <a:ea typeface="MS PGothic" charset="-128"/>
            </a:endParaRPr>
          </a:p>
          <a:p>
            <a:r>
              <a:rPr lang="en-US" altLang="en-US" dirty="0">
                <a:ea typeface="MS PGothic" charset="-128"/>
              </a:rPr>
              <a:t>The parent process may wait for termination of a child process by using the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 dirty="0">
                <a:ea typeface="MS PGothic" charset="-128"/>
              </a:rPr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. </a:t>
            </a:r>
            <a:r>
              <a:rPr lang="en-US" altLang="en-US" dirty="0">
                <a:ea typeface="MS PGothic" charset="-128"/>
              </a:rPr>
              <a:t>The call returns status information and the </a:t>
            </a:r>
            <a:r>
              <a:rPr lang="en-US" altLang="en-US" dirty="0" err="1">
                <a:ea typeface="MS PGothic" charset="-128"/>
              </a:rPr>
              <a:t>pid</a:t>
            </a:r>
            <a:r>
              <a:rPr lang="en-US" altLang="en-US" dirty="0">
                <a:ea typeface="MS PGothic" charset="-128"/>
              </a:rPr>
              <a:t> of the terminated process</a:t>
            </a:r>
            <a:endParaRPr lang="en-US" altLang="en-US" b="1" dirty="0">
              <a:solidFill>
                <a:srgbClr val="000000"/>
              </a:solidFill>
              <a:latin typeface="Courier New" charset="0"/>
              <a:ea typeface="MS PGothic" charset="-128"/>
            </a:endParaRPr>
          </a:p>
          <a:p>
            <a:pPr>
              <a:buFont typeface="Monotype Sorts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     </a:t>
            </a:r>
            <a:r>
              <a:rPr lang="en-US" altLang="en-US" b="1" dirty="0" err="1">
                <a:solidFill>
                  <a:srgbClr val="000000"/>
                </a:solidFill>
                <a:latin typeface="Courier New" charset="0"/>
                <a:ea typeface="MS PGothic" charset="-128"/>
              </a:rPr>
              <a:t>pid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= wait(&amp;status); </a:t>
            </a:r>
          </a:p>
          <a:p>
            <a:r>
              <a:rPr lang="en-US" altLang="en-US" dirty="0">
                <a:ea typeface="MS PGothic" charset="-128"/>
              </a:rPr>
              <a:t>If no parent waiting (did not invoke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wait()</a:t>
            </a:r>
            <a:r>
              <a:rPr lang="en-US" altLang="en-US" dirty="0">
                <a:ea typeface="MS PGothic" charset="-128"/>
              </a:rPr>
              <a:t>) process is a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zombie</a:t>
            </a:r>
          </a:p>
          <a:p>
            <a:r>
              <a:rPr lang="en-US" altLang="en-US" dirty="0">
                <a:ea typeface="MS PGothic" charset="-128"/>
              </a:rPr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MS PGothic" charset="-128"/>
              </a:rPr>
              <a:t> wait</a:t>
            </a:r>
            <a:r>
              <a:rPr lang="en-US" altLang="en-US" dirty="0">
                <a:ea typeface="MS PGothic" charset="-128"/>
              </a:rPr>
              <a:t> , process is an </a:t>
            </a:r>
            <a:r>
              <a:rPr lang="en-US" altLang="en-US" b="1" dirty="0">
                <a:solidFill>
                  <a:srgbClr val="3366FF"/>
                </a:solidFill>
                <a:ea typeface="MS PGothic" charset="-128"/>
              </a:rPr>
              <a:t>orphan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26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1269"/>
            <a:ext cx="10096296" cy="6567487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muddiest point in lecture for me came during discussion step 2 of system calls. My main question is this: Are all applications allowed to modify the value of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EAx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an interrupt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nested interrupts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key differences between interrupt and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endParaRPr lang="en-US" b="0" i="0" dirty="0">
              <a:solidFill>
                <a:srgbClr val="38556A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following the pc through the functions</a:t>
            </a:r>
          </a:p>
          <a:p>
            <a:pPr marL="0" indent="0">
              <a:buNone/>
            </a:pPr>
            <a:b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222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1269"/>
            <a:ext cx="10096296" cy="6567487"/>
          </a:xfrm>
        </p:spPr>
        <p:txBody>
          <a:bodyPr>
            <a:normAutofit fontScale="925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How the CPU knows where to look in the IDT table (in the example, what defines the keyboard as pointing to spot 1 in the IDT?) and how the IDT knows or determines the address of the function it returns to the PC register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Why the IDT seems to get passed by copy instead of by reference in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lidt</a:t>
            </a:r>
            <a:r>
              <a:rPr lang="en-US" b="0" i="0" dirty="0">
                <a:solidFill>
                  <a:schemeClr val="tx1"/>
                </a:solidFill>
                <a:effectLst/>
              </a:rPr>
              <a:t>() in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trap.c</a:t>
            </a:r>
            <a:r>
              <a:rPr lang="en-US" b="0" i="0" dirty="0">
                <a:solidFill>
                  <a:schemeClr val="tx1"/>
                </a:solidFill>
                <a:effectLst/>
              </a:rPr>
              <a:t> (maybe my C is just rusty, not sure)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IDT in CPU vs IDT in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switching between privileged and non privileged mode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How the EAX register is set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</a:rPr>
              <a:t>Is the IDT software or hardware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882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3366FF"/>
                </a:solidFill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3366FF"/>
                </a:solidFill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A78E-B60F-8A40-B96A-2FCBD92AD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C42A-BB8B-8649-BB22-92882FF0DC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295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 </a:t>
            </a:r>
            <a:r>
              <a:rPr lang="en-US" dirty="0" err="1"/>
              <a:t>syscall</a:t>
            </a:r>
            <a:r>
              <a:rPr lang="en-US" dirty="0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passing into a </a:t>
            </a:r>
            <a:r>
              <a:rPr lang="en-US" dirty="0" err="1"/>
              <a:t>syscall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98EBB-477D-C04D-A9E0-4D6D66606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Structure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General-purpose OS is very large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Various ways to structure an 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Simple structure – MS-DOS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More complex – UNIX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Layered – an abstraction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/>
              <a:t>Microkernel – Mach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2F22-B555-324D-A1CD-759978679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914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2003</Words>
  <Application>Microsoft Office PowerPoint</Application>
  <PresentationFormat>Custom</PresentationFormat>
  <Paragraphs>297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Cambria Math</vt:lpstr>
      <vt:lpstr>Courier New</vt:lpstr>
      <vt:lpstr>Helvetica</vt:lpstr>
      <vt:lpstr>Monotype Sorts</vt:lpstr>
      <vt:lpstr>Source Sans Pro</vt:lpstr>
      <vt:lpstr>Times New Roman</vt:lpstr>
      <vt:lpstr>Verdana</vt:lpstr>
      <vt:lpstr>Office Theme</vt:lpstr>
      <vt:lpstr>Introduction to Operating Systems CS/COE 1550</vt:lpstr>
      <vt:lpstr>Announcements</vt:lpstr>
      <vt:lpstr>Last lecture …</vt:lpstr>
      <vt:lpstr>Muddiest points</vt:lpstr>
      <vt:lpstr>Muddiest points</vt:lpstr>
      <vt:lpstr>System Call Parameter Passing</vt:lpstr>
      <vt:lpstr>How to add a system call to an OS?</vt:lpstr>
      <vt:lpstr>Xv6 Code Walkthrough</vt:lpstr>
      <vt:lpstr>Operating System Structure</vt:lpstr>
      <vt:lpstr>Traditional UNIX System Structure</vt:lpstr>
      <vt:lpstr>Microkernel System Structure </vt:lpstr>
      <vt:lpstr>Process Concept</vt:lpstr>
      <vt:lpstr>Process in Memory</vt:lpstr>
      <vt:lpstr>Process State</vt:lpstr>
      <vt:lpstr>Diagram of Process State</vt:lpstr>
      <vt:lpstr>Process Control Block</vt:lpstr>
      <vt:lpstr>Process Control Block (PCB)</vt:lpstr>
      <vt:lpstr>Context Switching</vt:lpstr>
      <vt:lpstr>Context Switch</vt:lpstr>
      <vt:lpstr>Process Representation in Linux</vt:lpstr>
      <vt:lpstr>Xv6 Code Walkthrough</vt:lpstr>
      <vt:lpstr>So far …</vt:lpstr>
      <vt:lpstr>Muddiest points</vt:lpstr>
      <vt:lpstr>Context Switching in Xv6</vt:lpstr>
      <vt:lpstr>Process Lifecycle</vt:lpstr>
      <vt:lpstr>Killing a waiting process</vt:lpstr>
      <vt:lpstr>Process Scheduling</vt:lpstr>
      <vt:lpstr>Ready Queue And Various I/O Device Queues</vt:lpstr>
      <vt:lpstr>Representation of Process Scheduling</vt:lpstr>
      <vt:lpstr>Schedulers</vt:lpstr>
      <vt:lpstr>Addition of Medium Term Scheduling</vt:lpstr>
      <vt:lpstr>Process Creation</vt:lpstr>
      <vt:lpstr>Process Creation (Cont.)</vt:lpstr>
      <vt:lpstr>C Program Forking Separate Process</vt:lpstr>
      <vt:lpstr>Process Termination</vt:lpstr>
      <vt:lpstr>Process Termination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3</cp:revision>
  <dcterms:modified xsi:type="dcterms:W3CDTF">2021-05-20T16:16:36Z</dcterms:modified>
</cp:coreProperties>
</file>